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2" r:id="rId2"/>
    <p:sldId id="260" r:id="rId3"/>
    <p:sldId id="256" r:id="rId4"/>
    <p:sldId id="274" r:id="rId5"/>
    <p:sldId id="258" r:id="rId6"/>
    <p:sldId id="265" r:id="rId7"/>
    <p:sldId id="275" r:id="rId8"/>
    <p:sldId id="266" r:id="rId9"/>
    <p:sldId id="267" r:id="rId10"/>
    <p:sldId id="271" r:id="rId11"/>
    <p:sldId id="268" r:id="rId12"/>
    <p:sldId id="269" r:id="rId13"/>
    <p:sldId id="270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07" autoAdjust="0"/>
  </p:normalViewPr>
  <p:slideViewPr>
    <p:cSldViewPr snapToGrid="0" snapToObjects="1">
      <p:cViewPr>
        <p:scale>
          <a:sx n="100" d="100"/>
          <a:sy n="100" d="100"/>
        </p:scale>
        <p:origin x="-568" y="-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angcheng:Dropbox:R:ODE:data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1"/>
          <c:tx>
            <c:strRef>
              <c:f>data.csv!$G$1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  <a:effectLst/>
          </c:spPr>
          <c:marker>
            <c:symbol val="circle"/>
            <c:size val="6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c:spPr>
          </c:marker>
          <c:xVal>
            <c:numRef>
              <c:f>data.csv!$F$2:$F$62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data.csv!$G$2:$G$62</c:f>
              <c:numCache>
                <c:formatCode>General</c:formatCode>
                <c:ptCount val="61"/>
                <c:pt idx="0">
                  <c:v>0.000261098867747891</c:v>
                </c:pt>
                <c:pt idx="1">
                  <c:v>0.00102971267949397</c:v>
                </c:pt>
                <c:pt idx="2">
                  <c:v>0.00228490954132581</c:v>
                </c:pt>
                <c:pt idx="3">
                  <c:v>0.00400709674706614</c:v>
                </c:pt>
                <c:pt idx="4">
                  <c:v>0.00617789452434465</c:v>
                </c:pt>
                <c:pt idx="5">
                  <c:v>0.00878002156718188</c:v>
                </c:pt>
                <c:pt idx="6">
                  <c:v>0.0117971956052499</c:v>
                </c:pt>
                <c:pt idx="7">
                  <c:v>0.0152140458059629</c:v>
                </c:pt>
                <c:pt idx="8">
                  <c:v>0.0190160289135318</c:v>
                </c:pt>
                <c:pt idx="9">
                  <c:v>0.0231893596900043</c:v>
                </c:pt>
                <c:pt idx="10">
                  <c:v>0.0231893596857516</c:v>
                </c:pt>
                <c:pt idx="11">
                  <c:v>0.0827412617861842</c:v>
                </c:pt>
                <c:pt idx="12">
                  <c:v>0.167957828131163</c:v>
                </c:pt>
                <c:pt idx="13">
                  <c:v>0.270801506915236</c:v>
                </c:pt>
                <c:pt idx="14">
                  <c:v>0.382881485686777</c:v>
                </c:pt>
                <c:pt idx="15">
                  <c:v>0.491613565752628</c:v>
                </c:pt>
                <c:pt idx="16">
                  <c:v>0.578017145416439</c:v>
                </c:pt>
                <c:pt idx="17">
                  <c:v>0.630824736010445</c:v>
                </c:pt>
                <c:pt idx="18">
                  <c:v>0.659070990933726</c:v>
                </c:pt>
                <c:pt idx="19">
                  <c:v>0.674802246019811</c:v>
                </c:pt>
                <c:pt idx="20">
                  <c:v>0.684401293691265</c:v>
                </c:pt>
                <c:pt idx="21">
                  <c:v>0.690755675386881</c:v>
                </c:pt>
                <c:pt idx="22">
                  <c:v>0.695236435415957</c:v>
                </c:pt>
                <c:pt idx="23">
                  <c:v>0.698552142325665</c:v>
                </c:pt>
                <c:pt idx="24">
                  <c:v>0.701099090420742</c:v>
                </c:pt>
                <c:pt idx="25">
                  <c:v>0.703114115998003</c:v>
                </c:pt>
                <c:pt idx="26">
                  <c:v>0.704746692591212</c:v>
                </c:pt>
                <c:pt idx="27">
                  <c:v>0.706095496593408</c:v>
                </c:pt>
                <c:pt idx="28">
                  <c:v>0.707228156247409</c:v>
                </c:pt>
                <c:pt idx="29">
                  <c:v>0.708192505058249</c:v>
                </c:pt>
                <c:pt idx="30">
                  <c:v>0.709023296606922</c:v>
                </c:pt>
                <c:pt idx="31">
                  <c:v>0.70974637051755</c:v>
                </c:pt>
                <c:pt idx="32">
                  <c:v>0.710381328189947</c:v>
                </c:pt>
                <c:pt idx="33">
                  <c:v>0.71094330194546</c:v>
                </c:pt>
                <c:pt idx="34">
                  <c:v>0.711444156602691</c:v>
                </c:pt>
                <c:pt idx="35">
                  <c:v>0.711893323814772</c:v>
                </c:pt>
                <c:pt idx="36">
                  <c:v>0.712298394002141</c:v>
                </c:pt>
                <c:pt idx="37">
                  <c:v>0.712665543747725</c:v>
                </c:pt>
                <c:pt idx="38">
                  <c:v>0.712999849874121</c:v>
                </c:pt>
                <c:pt idx="39">
                  <c:v>0.71330552312077</c:v>
                </c:pt>
                <c:pt idx="40">
                  <c:v>0.713586085199809</c:v>
                </c:pt>
                <c:pt idx="41">
                  <c:v>0.713844503716614</c:v>
                </c:pt>
                <c:pt idx="42">
                  <c:v>0.714083297271664</c:v>
                </c:pt>
                <c:pt idx="43">
                  <c:v>0.714304616670896</c:v>
                </c:pt>
                <c:pt idx="44">
                  <c:v>0.714510310100421</c:v>
                </c:pt>
                <c:pt idx="45">
                  <c:v>0.714701974114171</c:v>
                </c:pt>
                <c:pt idx="46">
                  <c:v>0.714880995298479</c:v>
                </c:pt>
                <c:pt idx="47">
                  <c:v>0.715048583426774</c:v>
                </c:pt>
                <c:pt idx="48">
                  <c:v>0.715205798903304</c:v>
                </c:pt>
                <c:pt idx="49">
                  <c:v>0.715353574925919</c:v>
                </c:pt>
                <c:pt idx="50">
                  <c:v>0.715492736208264</c:v>
                </c:pt>
                <c:pt idx="51">
                  <c:v>0.715624014142457</c:v>
                </c:pt>
                <c:pt idx="52">
                  <c:v>0.715748059684594</c:v>
                </c:pt>
                <c:pt idx="53">
                  <c:v>0.715865454069382</c:v>
                </c:pt>
                <c:pt idx="54">
                  <c:v>0.715976717919411</c:v>
                </c:pt>
                <c:pt idx="55">
                  <c:v>0.716082318936576</c:v>
                </c:pt>
                <c:pt idx="56">
                  <c:v>0.716182678435517</c:v>
                </c:pt>
                <c:pt idx="57">
                  <c:v>0.716278177063407</c:v>
                </c:pt>
                <c:pt idx="58">
                  <c:v>0.716369159354609</c:v>
                </c:pt>
                <c:pt idx="59">
                  <c:v>0.716455938189976</c:v>
                </c:pt>
              </c:numCache>
            </c:numRef>
          </c:yVal>
          <c:smooth val="1"/>
        </c:ser>
        <c:ser>
          <c:idx val="0"/>
          <c:order val="0"/>
          <c:tx>
            <c:strRef>
              <c:f>data.csv!$C$1</c:f>
              <c:strCache>
                <c:ptCount val="1"/>
                <c:pt idx="0">
                  <c:v>Hill fit</c:v>
                </c:pt>
              </c:strCache>
            </c:strRef>
          </c:tx>
          <c:spPr>
            <a:ln w="38100">
              <a:solidFill>
                <a:srgbClr val="000000"/>
              </a:solidFill>
            </a:ln>
          </c:spPr>
          <c:marker>
            <c:symbol val="none"/>
          </c:marker>
          <c:xVal>
            <c:numRef>
              <c:f>data.csv!$B$2:$B$62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data.csv!$C$2:$C$62</c:f>
              <c:numCache>
                <c:formatCode>0.00E+00</c:formatCode>
                <c:ptCount val="61"/>
                <c:pt idx="0">
                  <c:v>4.42148022117347E-6</c:v>
                </c:pt>
                <c:pt idx="1">
                  <c:v>3.89751069005721E-5</c:v>
                </c:pt>
                <c:pt idx="2" formatCode="General">
                  <c:v>0.00013920565890165</c:v>
                </c:pt>
                <c:pt idx="3" formatCode="General">
                  <c:v>0.000343434130231414</c:v>
                </c:pt>
                <c:pt idx="4" formatCode="General">
                  <c:v>0.000691722470402081</c:v>
                </c:pt>
                <c:pt idx="5" formatCode="General">
                  <c:v>0.00122529069285295</c:v>
                </c:pt>
                <c:pt idx="6" formatCode="General">
                  <c:v>0.00198605719651476</c:v>
                </c:pt>
                <c:pt idx="7" formatCode="General">
                  <c:v>0.00301621083325545</c:v>
                </c:pt>
                <c:pt idx="8" formatCode="General">
                  <c:v>0.00435777807061218</c:v>
                </c:pt>
                <c:pt idx="9" formatCode="General">
                  <c:v>0.00605216906943507</c:v>
                </c:pt>
                <c:pt idx="10" formatCode="General">
                  <c:v>0.00605216906943508</c:v>
                </c:pt>
                <c:pt idx="11" formatCode="General">
                  <c:v>0.0500511329230962</c:v>
                </c:pt>
                <c:pt idx="12" formatCode="General">
                  <c:v>0.151580737673514</c:v>
                </c:pt>
                <c:pt idx="13" formatCode="General">
                  <c:v>0.285501088422758</c:v>
                </c:pt>
                <c:pt idx="14" formatCode="General">
                  <c:v>0.409740386911028</c:v>
                </c:pt>
                <c:pt idx="15" formatCode="General">
                  <c:v>0.503896335042328</c:v>
                </c:pt>
                <c:pt idx="16" formatCode="General">
                  <c:v>0.568805215048422</c:v>
                </c:pt>
                <c:pt idx="17" formatCode="General">
                  <c:v>0.612183523151089</c:v>
                </c:pt>
                <c:pt idx="18" formatCode="General">
                  <c:v>0.641206646051965</c:v>
                </c:pt>
                <c:pt idx="19" formatCode="General">
                  <c:v>0.660929486804148</c:v>
                </c:pt>
                <c:pt idx="20" formatCode="General">
                  <c:v>0.67461634530118</c:v>
                </c:pt>
                <c:pt idx="21" formatCode="General">
                  <c:v>0.68432735351853</c:v>
                </c:pt>
                <c:pt idx="22" formatCode="General">
                  <c:v>0.691366970642683</c:v>
                </c:pt>
                <c:pt idx="23" formatCode="General">
                  <c:v>0.69657321847266</c:v>
                </c:pt>
                <c:pt idx="24" formatCode="General">
                  <c:v>0.700494761954691</c:v>
                </c:pt>
                <c:pt idx="25" formatCode="General">
                  <c:v>0.703498167698949</c:v>
                </c:pt>
                <c:pt idx="26" formatCode="General">
                  <c:v>0.705833301883893</c:v>
                </c:pt>
                <c:pt idx="27" formatCode="General">
                  <c:v>0.707673778485224</c:v>
                </c:pt>
                <c:pt idx="28" formatCode="General">
                  <c:v>0.709142418412542</c:v>
                </c:pt>
                <c:pt idx="29" formatCode="General">
                  <c:v>0.710327574575453</c:v>
                </c:pt>
                <c:pt idx="30" formatCode="General">
                  <c:v>0.711293795734753</c:v>
                </c:pt>
                <c:pt idx="31" formatCode="General">
                  <c:v>0.712088918387781</c:v>
                </c:pt>
                <c:pt idx="32" formatCode="General">
                  <c:v>0.712748864368326</c:v>
                </c:pt>
                <c:pt idx="33" formatCode="General">
                  <c:v>0.713300939074259</c:v>
                </c:pt>
                <c:pt idx="34" formatCode="General">
                  <c:v>0.713766133446578</c:v>
                </c:pt>
                <c:pt idx="35" formatCode="General">
                  <c:v>0.714160753513764</c:v>
                </c:pt>
                <c:pt idx="36" formatCode="General">
                  <c:v>0.714497589286165</c:v>
                </c:pt>
                <c:pt idx="37" formatCode="General">
                  <c:v>0.714786763650556</c:v>
                </c:pt>
                <c:pt idx="38" formatCode="General">
                  <c:v>0.715036356037924</c:v>
                </c:pt>
                <c:pt idx="39" formatCode="General">
                  <c:v>0.715252865605853</c:v>
                </c:pt>
                <c:pt idx="40" formatCode="General">
                  <c:v>0.715441558737363</c:v>
                </c:pt>
                <c:pt idx="41" formatCode="General">
                  <c:v>0.715606732240017</c:v>
                </c:pt>
                <c:pt idx="42" formatCode="General">
                  <c:v>0.715751914484068</c:v>
                </c:pt>
                <c:pt idx="43" formatCode="General">
                  <c:v>0.715880020409974</c:v>
                </c:pt>
                <c:pt idx="44" formatCode="General">
                  <c:v>0.715993471934166</c:v>
                </c:pt>
                <c:pt idx="45" formatCode="General">
                  <c:v>0.716094292177612</c:v>
                </c:pt>
                <c:pt idx="46" formatCode="General">
                  <c:v>0.716184179729877</c:v>
                </c:pt>
                <c:pt idx="47" formatCode="General">
                  <c:v>0.71626456757</c:v>
                </c:pt>
                <c:pt idx="48" formatCode="General">
                  <c:v>0.716336670110121</c:v>
                </c:pt>
                <c:pt idx="49" formatCode="General">
                  <c:v>0.716401520981491</c:v>
                </c:pt>
                <c:pt idx="50" formatCode="General">
                  <c:v>0.716460003557552</c:v>
                </c:pt>
                <c:pt idx="51" formatCode="General">
                  <c:v>0.716512875743577</c:v>
                </c:pt>
                <c:pt idx="52" formatCode="General">
                  <c:v>0.716560790213539</c:v>
                </c:pt>
                <c:pt idx="53" formatCode="General">
                  <c:v>0.716604311011389</c:v>
                </c:pt>
                <c:pt idx="54" formatCode="General">
                  <c:v>0.716643927233578</c:v>
                </c:pt>
                <c:pt idx="55" formatCode="General">
                  <c:v>0.716680064356334</c:v>
                </c:pt>
                <c:pt idx="56" formatCode="General">
                  <c:v>0.716713093653113</c:v>
                </c:pt>
                <c:pt idx="57" formatCode="General">
                  <c:v>0.716743340056153</c:v>
                </c:pt>
                <c:pt idx="58" formatCode="General">
                  <c:v>0.716771088744835</c:v>
                </c:pt>
                <c:pt idx="59" formatCode="General">
                  <c:v>0.716796590687681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6659832"/>
        <c:axId val="-2016536232"/>
      </c:scatterChart>
      <c:valAx>
        <c:axId val="-2016659832"/>
        <c:scaling>
          <c:orientation val="minMax"/>
          <c:max val="1.0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-2016536232"/>
        <c:crosses val="autoZero"/>
        <c:crossBetween val="midCat"/>
        <c:majorUnit val="0.2"/>
      </c:valAx>
      <c:valAx>
        <c:axId val="-20165362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-2016659832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569098184056633"/>
          <c:y val="0.375403203634029"/>
          <c:w val="0.219298245614035"/>
          <c:h val="0.225520960997009"/>
        </c:manualLayout>
      </c:layout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85B86-031B-284C-94C9-5D28E32DEFAD}" type="datetime1">
              <a:rPr lang="en-US" smtClean="0"/>
              <a:t>3/10/14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4B3B0-B9EC-BE48-839C-655953C1C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06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69C4F-4406-124B-9EC6-CFE94E8EF52A}" type="datetime1">
              <a:rPr lang="en-US" smtClean="0"/>
              <a:t>3/10/14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A9C9D-08EC-C64D-9F61-949AA1F45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2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Randomize</a:t>
            </a:r>
            <a:r>
              <a:rPr lang="en-US" baseline="0" dirty="0" smtClean="0"/>
              <a:t> this figure.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5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www.nature.com</a:t>
            </a:r>
            <a:r>
              <a:rPr lang="en-US" dirty="0" smtClean="0"/>
              <a:t>/</a:t>
            </a:r>
            <a:r>
              <a:rPr lang="en-US" dirty="0" err="1" smtClean="0"/>
              <a:t>ni</a:t>
            </a:r>
            <a:r>
              <a:rPr lang="en-US" dirty="0" smtClean="0"/>
              <a:t>/journal/v4/n12/</a:t>
            </a:r>
            <a:r>
              <a:rPr lang="en-US" dirty="0" err="1" smtClean="0"/>
              <a:t>fig_tab</a:t>
            </a:r>
            <a:r>
              <a:rPr lang="en-US" dirty="0" smtClean="0"/>
              <a:t>/ni1203-1162_F1.html</a:t>
            </a:r>
          </a:p>
          <a:p>
            <a:r>
              <a:rPr lang="en-US" dirty="0" smtClean="0"/>
              <a:t>Key</a:t>
            </a:r>
            <a:r>
              <a:rPr lang="en-US" baseline="0" dirty="0" smtClean="0"/>
              <a:t> node.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2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  <a:r>
              <a:rPr lang="en-US" baseline="0" dirty="0" smtClean="0"/>
              <a:t> cells and population: Gave more fundamental molecular mechanism. </a:t>
            </a:r>
          </a:p>
          <a:p>
            <a:r>
              <a:rPr lang="en-US" dirty="0" smtClean="0"/>
              <a:t>Auto/</a:t>
            </a:r>
            <a:r>
              <a:rPr lang="en-US" dirty="0" err="1" smtClean="0"/>
              <a:t>para-crine</a:t>
            </a:r>
            <a:r>
              <a:rPr lang="en-US" dirty="0" smtClean="0"/>
              <a:t> feedback via TNF (limited to MEFs).</a:t>
            </a:r>
          </a:p>
          <a:p>
            <a:r>
              <a:rPr lang="en-US" dirty="0" smtClean="0"/>
              <a:t>First 4 hours at most.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0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reaction maps.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</a:t>
            </a:r>
            <a:r>
              <a:rPr lang="en-US" baseline="0" dirty="0" smtClean="0"/>
              <a:t> to question about how big your parameter space is. And how robustness about the parameter set.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5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response slop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7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4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Constitutively</a:t>
            </a:r>
            <a:r>
              <a:rPr lang="en-US" baseline="0" dirty="0" smtClean="0"/>
              <a:t> shuttling vs. ligand-induced shuttling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5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0463-F1D6-A142-8967-B661CC1E64AB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B735-C6B2-B94C-97C9-91A7FAA94915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0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2130-6445-ED45-9104-9645702A91EE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5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01BF-1922-B841-BB4D-31992A70F92B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9ACD-4714-9248-996F-AF5C260E86E2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ED3D-0912-8A47-A3B8-2AB2B88CE0D2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E0E2-E7A3-1B40-89CB-E93482B2F9CD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0804A-7402-2246-8C89-5064DDE10972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9879-D4ED-C64F-8FA2-D529348438A3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E8B2-32FC-E84F-A757-3D7DB328167F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26D09-2B9B-9F4C-AE04-9476C3A28204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2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7767E-327C-3548-B42C-844499BF1ADC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chart" Target="../charts/chart1.xml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1041" b="-21041"/>
          <a:stretch>
            <a:fillRect/>
          </a:stretch>
        </p:blipFill>
        <p:spPr>
          <a:xfrm>
            <a:off x="386461" y="1149319"/>
            <a:ext cx="4283691" cy="4800631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-6228" b="-6228"/>
          <a:stretch/>
        </p:blipFill>
        <p:spPr>
          <a:xfrm>
            <a:off x="5232400" y="1636022"/>
            <a:ext cx="3302000" cy="370047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22277" y="259834"/>
            <a:ext cx="6099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Innate immune signaling network are complex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386461" y="5835550"/>
            <a:ext cx="187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TLRs: 11</a:t>
            </a:r>
          </a:p>
          <a:p>
            <a:r>
              <a:rPr lang="en-US" dirty="0" smtClean="0"/>
              <a:t>No </a:t>
            </a:r>
            <a:r>
              <a:rPr lang="en-US" dirty="0"/>
              <a:t>of </a:t>
            </a:r>
            <a:r>
              <a:rPr lang="en-US" dirty="0" smtClean="0"/>
              <a:t>species: 652 </a:t>
            </a:r>
          </a:p>
          <a:p>
            <a:r>
              <a:rPr lang="en-US" dirty="0" smtClean="0"/>
              <a:t>No </a:t>
            </a:r>
            <a:r>
              <a:rPr lang="en-US" dirty="0"/>
              <a:t>of edges</a:t>
            </a:r>
            <a:r>
              <a:rPr lang="en-US" dirty="0" smtClean="0"/>
              <a:t>: 444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5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73" y="1933829"/>
            <a:ext cx="3646038" cy="285407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00487" y="405537"/>
            <a:ext cx="6867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Response speed is most sensitive to the threshold. </a:t>
            </a:r>
          </a:p>
        </p:txBody>
      </p:sp>
    </p:spTree>
    <p:extLst>
      <p:ext uri="{BB962C8B-B14F-4D97-AF65-F5344CB8AC3E}">
        <p14:creationId xmlns:p14="http://schemas.microsoft.com/office/powerpoint/2010/main" val="188089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45" name="Rectangle 444"/>
          <p:cNvSpPr/>
          <p:nvPr/>
        </p:nvSpPr>
        <p:spPr>
          <a:xfrm>
            <a:off x="162120" y="0"/>
            <a:ext cx="9553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 </a:t>
            </a:r>
            <a:r>
              <a:rPr lang="en-US" sz="2400" b="1" dirty="0"/>
              <a:t>ligand induced-shuttling is responsible for the duration specificity</a:t>
            </a:r>
            <a:r>
              <a:rPr lang="en-US" sz="2400" dirty="0"/>
              <a:t> </a:t>
            </a:r>
            <a:endParaRPr lang="en-US" sz="2400" b="1" dirty="0"/>
          </a:p>
        </p:txBody>
      </p:sp>
      <p:grpSp>
        <p:nvGrpSpPr>
          <p:cNvPr id="452" name="Group 451"/>
          <p:cNvGrpSpPr/>
          <p:nvPr/>
        </p:nvGrpSpPr>
        <p:grpSpPr>
          <a:xfrm>
            <a:off x="319958" y="1184275"/>
            <a:ext cx="8354142" cy="4489450"/>
            <a:chOff x="319958" y="1651000"/>
            <a:chExt cx="8354142" cy="4489450"/>
          </a:xfrm>
        </p:grpSpPr>
        <p:sp>
          <p:nvSpPr>
            <p:cNvPr id="81" name="Rectangle 80"/>
            <p:cNvSpPr/>
            <p:nvPr/>
          </p:nvSpPr>
          <p:spPr>
            <a:xfrm>
              <a:off x="319958" y="2698683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444" name="Picture 4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88" y="3027745"/>
              <a:ext cx="3955412" cy="1554953"/>
            </a:xfrm>
            <a:prstGeom prst="rect">
              <a:avLst/>
            </a:prstGeom>
          </p:spPr>
        </p:pic>
        <p:pic>
          <p:nvPicPr>
            <p:cNvPr id="449" name="Picture 448"/>
            <p:cNvPicPr>
              <a:picLocks noChangeAspect="1"/>
            </p:cNvPicPr>
            <p:nvPr/>
          </p:nvPicPr>
          <p:blipFill rotWithShape="1">
            <a:blip r:embed="rId4"/>
            <a:srcRect r="33862" b="3415"/>
            <a:stretch/>
          </p:blipFill>
          <p:spPr>
            <a:xfrm>
              <a:off x="4432300" y="1651000"/>
              <a:ext cx="4241800" cy="4489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98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14399" y="2877499"/>
            <a:ext cx="2446528" cy="8862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634" y="3284796"/>
            <a:ext cx="1430303" cy="8086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861044" y="3147459"/>
            <a:ext cx="532175" cy="206417"/>
            <a:chOff x="4056606" y="1730616"/>
            <a:chExt cx="570188" cy="236641"/>
          </a:xfrm>
          <a:effectLst/>
        </p:grpSpPr>
        <p:sp>
          <p:nvSpPr>
            <p:cNvPr id="6" name="Snip Diagonal Corner Rectangle 5"/>
            <p:cNvSpPr/>
            <p:nvPr/>
          </p:nvSpPr>
          <p:spPr>
            <a:xfrm flipH="1">
              <a:off x="4130997" y="1730616"/>
              <a:ext cx="432261" cy="201595"/>
            </a:xfrm>
            <a:prstGeom prst="snip2Diag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4056606" y="1733526"/>
              <a:ext cx="570188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MyD88*</a:t>
              </a:r>
              <a:endParaRPr lang="en-US" sz="800" b="1" baseline="30000" dirty="0">
                <a:latin typeface="Arial"/>
                <a:cs typeface="Arial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 flipH="1">
            <a:off x="1872552" y="3151807"/>
            <a:ext cx="403444" cy="175846"/>
          </a:xfrm>
          <a:prstGeom prst="snip2DiagRect">
            <a:avLst/>
          </a:prstGeom>
          <a:solidFill>
            <a:schemeClr val="accent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 flipH="1">
            <a:off x="1817397" y="3152408"/>
            <a:ext cx="475645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</a:p>
        </p:txBody>
      </p:sp>
      <p:sp>
        <p:nvSpPr>
          <p:cNvPr id="10" name="Freeform 9"/>
          <p:cNvSpPr/>
          <p:nvPr/>
        </p:nvSpPr>
        <p:spPr>
          <a:xfrm rot="16200000" flipH="1">
            <a:off x="2520281" y="2923508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639009" y="2504306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1683197" y="2508049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44026" y="2826150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31899" y="2825215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660695" y="2589801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39009" y="3746212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7" name="Freeform 16"/>
          <p:cNvSpPr/>
          <p:nvPr/>
        </p:nvSpPr>
        <p:spPr>
          <a:xfrm flipH="1">
            <a:off x="1677552" y="3749955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38381" y="4068056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1899" y="4067121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654078" y="3825782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1861580" y="4320205"/>
            <a:ext cx="409651" cy="173313"/>
          </a:xfrm>
          <a:prstGeom prst="round2DiagRect">
            <a:avLst/>
          </a:prstGeom>
          <a:solidFill>
            <a:schemeClr val="accent3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78852" y="4314541"/>
            <a:ext cx="375758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915017" y="4315260"/>
            <a:ext cx="430835" cy="203878"/>
            <a:chOff x="4381427" y="3069410"/>
            <a:chExt cx="461609" cy="233731"/>
          </a:xfrm>
          <a:effectLst/>
        </p:grpSpPr>
        <p:sp>
          <p:nvSpPr>
            <p:cNvPr id="24" name="Round Diagonal Corner Rectangle 23"/>
            <p:cNvSpPr/>
            <p:nvPr/>
          </p:nvSpPr>
          <p:spPr>
            <a:xfrm>
              <a:off x="4384088" y="3075903"/>
              <a:ext cx="438912" cy="198691"/>
            </a:xfrm>
            <a:prstGeom prst="round2DiagRect">
              <a:avLst/>
            </a:prstGeom>
            <a:solidFill>
              <a:srgbClr val="2397E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81427" y="3069410"/>
              <a:ext cx="461609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TRIF*</a:t>
              </a:r>
            </a:p>
          </p:txBody>
        </p:sp>
      </p:grpSp>
      <p:sp>
        <p:nvSpPr>
          <p:cNvPr id="26" name="Freeform 25"/>
          <p:cNvSpPr/>
          <p:nvPr/>
        </p:nvSpPr>
        <p:spPr>
          <a:xfrm rot="16200000" flipH="1">
            <a:off x="2520281" y="4070079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9049" tIns="24526" rIns="49049" bIns="24526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58535" y="2912247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931822" y="4043759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rot="5400000" flipV="1">
            <a:off x="2567690" y="4100956"/>
            <a:ext cx="65083" cy="594149"/>
            <a:chOff x="2168525" y="3175000"/>
            <a:chExt cx="74613" cy="636588"/>
          </a:xfrm>
          <a:effectLst/>
        </p:grpSpPr>
        <p:sp>
          <p:nvSpPr>
            <p:cNvPr id="30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1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 rot="5400000" flipV="1">
            <a:off x="2567690" y="2955317"/>
            <a:ext cx="65083" cy="594149"/>
            <a:chOff x="2168525" y="3175000"/>
            <a:chExt cx="74613" cy="636588"/>
          </a:xfrm>
          <a:effectLst/>
        </p:grpSpPr>
        <p:sp>
          <p:nvSpPr>
            <p:cNvPr id="33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4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35" name="Line 188"/>
          <p:cNvSpPr>
            <a:spLocks noChangeShapeType="1"/>
          </p:cNvSpPr>
          <p:nvPr/>
        </p:nvSpPr>
        <p:spPr bwMode="auto">
          <a:xfrm rot="5400000">
            <a:off x="1447429" y="3439266"/>
            <a:ext cx="383573" cy="148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2040" tIns="41020" rIns="82040" bIns="41020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6" name="Line 189"/>
          <p:cNvSpPr>
            <a:spLocks noChangeShapeType="1"/>
          </p:cNvSpPr>
          <p:nvPr/>
        </p:nvSpPr>
        <p:spPr bwMode="auto">
          <a:xfrm rot="5400000" flipH="1">
            <a:off x="1515585" y="3267558"/>
            <a:ext cx="383573" cy="148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2040" tIns="41020" rIns="82040" bIns="41020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05442" y="2785041"/>
            <a:ext cx="285357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900" b="1" dirty="0" err="1">
                <a:latin typeface="Arial"/>
                <a:cs typeface="Arial"/>
              </a:rPr>
              <a:t>f</a:t>
            </a:r>
            <a:r>
              <a:rPr lang="en-US" altLang="zh-CN" sz="900" b="1" baseline="-25000" dirty="0" err="1">
                <a:latin typeface="Arial"/>
                <a:cs typeface="Arial"/>
              </a:rPr>
              <a:t>m</a:t>
            </a:r>
            <a:endParaRPr lang="en-US" sz="900" b="1" baseline="-250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07980" y="3955871"/>
            <a:ext cx="24262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900" b="1" dirty="0" err="1">
                <a:latin typeface="Arial"/>
                <a:cs typeface="Arial"/>
              </a:rPr>
              <a:t>f</a:t>
            </a:r>
            <a:r>
              <a:rPr lang="en-US" altLang="zh-CN" sz="900" b="1" baseline="-25000" dirty="0" err="1">
                <a:latin typeface="Arial"/>
                <a:cs typeface="Arial"/>
              </a:rPr>
              <a:t>t</a:t>
            </a:r>
            <a:endParaRPr lang="en-US" sz="900" b="1" baseline="-250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4781" y="239768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52779" y="1480810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20985" y="1480810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2790" y="368291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20985" y="3682912"/>
            <a:ext cx="302539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E</a:t>
            </a:r>
            <a:endParaRPr lang="en-US" b="1" dirty="0">
              <a:latin typeface="Arial"/>
              <a:cs typeface="Arial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901282" y="1556572"/>
            <a:ext cx="4687193" cy="4317549"/>
            <a:chOff x="782863" y="1511076"/>
            <a:chExt cx="5021994" cy="4949753"/>
          </a:xfrm>
        </p:grpSpPr>
        <p:pic>
          <p:nvPicPr>
            <p:cNvPr id="45" name="Picture 44" descr="fig5_new2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650999"/>
              <a:ext cx="4572000" cy="45720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339167" y="4085167"/>
              <a:ext cx="197856" cy="388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916232" y="4105847"/>
              <a:ext cx="541484" cy="264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LPS 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78249" y="4105847"/>
              <a:ext cx="541484" cy="264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LPS 2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417195" y="1511076"/>
              <a:ext cx="2387662" cy="2632490"/>
              <a:chOff x="3843555" y="585788"/>
              <a:chExt cx="2387662" cy="263249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986197" y="747592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914876" y="1242295"/>
                <a:ext cx="335404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50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843555" y="1745872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100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843555" y="2243075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150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843555" y="2733840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200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038240" y="2831134"/>
                <a:ext cx="258989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393210" y="2831134"/>
                <a:ext cx="320121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60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734139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120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100328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180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476751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240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746397" y="2971287"/>
                <a:ext cx="719977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Time (min)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854741" y="735963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854741" y="1144645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0.8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854741" y="1538669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0.6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854741" y="1942125"/>
                <a:ext cx="376476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0.4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854740" y="2346603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0.2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854740" y="2755796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561154" y="585788"/>
                <a:ext cx="59649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err="1">
                    <a:latin typeface="Arial"/>
                    <a:cs typeface="Arial"/>
                  </a:rPr>
                  <a:t>NFκBn</a:t>
                </a:r>
                <a:endParaRPr lang="en-US" sz="900" b="1" dirty="0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1130467" y="6037417"/>
              <a:ext cx="109095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MyD88 pathway</a:t>
              </a:r>
            </a:p>
            <a:p>
              <a:pPr algn="ctr"/>
              <a:r>
                <a:rPr lang="en-US" sz="900" dirty="0">
                  <a:latin typeface="Arial"/>
                  <a:cs typeface="Arial"/>
                </a:rPr>
                <a:t> 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m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61115" y="6037417"/>
              <a:ext cx="98103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TRIF pathway</a:t>
              </a:r>
            </a:p>
            <a:p>
              <a:r>
                <a:rPr lang="en-US" sz="900" dirty="0">
                  <a:latin typeface="Arial"/>
                  <a:cs typeface="Arial"/>
                </a:rPr>
                <a:t>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t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2" name="Rectangle 51"/>
            <p:cNvSpPr/>
            <p:nvPr/>
          </p:nvSpPr>
          <p:spPr>
            <a:xfrm rot="16200000">
              <a:off x="190545" y="4997086"/>
              <a:ext cx="1431956" cy="2473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Activation efficiency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86385" y="417619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1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86385" y="5911644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79434" y="5050325"/>
              <a:ext cx="369697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0.5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14014" y="6037417"/>
              <a:ext cx="109095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MyD88 pathway</a:t>
              </a:r>
            </a:p>
            <a:p>
              <a:pPr algn="ctr"/>
              <a:r>
                <a:rPr lang="en-US" sz="900" dirty="0">
                  <a:latin typeface="Arial"/>
                  <a:cs typeface="Arial"/>
                </a:rPr>
                <a:t> 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m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4662" y="6037417"/>
              <a:ext cx="98103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TRIF pathway</a:t>
              </a:r>
            </a:p>
            <a:p>
              <a:r>
                <a:rPr lang="en-US" sz="900" dirty="0">
                  <a:latin typeface="Arial"/>
                  <a:cs typeface="Arial"/>
                </a:rPr>
                <a:t>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t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2755938" y="5013415"/>
              <a:ext cx="1431956" cy="2473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Activation efficiency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651779" y="419252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1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1779" y="592797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544828" y="5066655"/>
              <a:ext cx="369697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0.5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38881" y="1518337"/>
              <a:ext cx="2387662" cy="2632490"/>
              <a:chOff x="3843555" y="585788"/>
              <a:chExt cx="2387662" cy="263249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3986196" y="747592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914876" y="1242295"/>
                <a:ext cx="335404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50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843555" y="1745872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100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843555" y="2243075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150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843555" y="2733840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200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038240" y="2831134"/>
                <a:ext cx="258989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393210" y="2831134"/>
                <a:ext cx="320122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60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734139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120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100328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180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476751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240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746397" y="2971287"/>
                <a:ext cx="719978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Time (min)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854741" y="735963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54741" y="1144645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0.8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854741" y="1538669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0.6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854741" y="1942125"/>
                <a:ext cx="376476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0.4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854740" y="2346603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0.2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854740" y="2755796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561154" y="585788"/>
                <a:ext cx="59649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err="1">
                    <a:latin typeface="Arial"/>
                    <a:cs typeface="Arial"/>
                  </a:rPr>
                  <a:t>NFκBn</a:t>
                </a:r>
                <a:endParaRPr lang="en-US" sz="900" b="1" dirty="0"/>
              </a:p>
            </p:txBody>
          </p:sp>
        </p:grpSp>
      </p:grpSp>
      <p:sp>
        <p:nvSpPr>
          <p:cNvPr id="100" name="Rectangle 99"/>
          <p:cNvSpPr/>
          <p:nvPr/>
        </p:nvSpPr>
        <p:spPr>
          <a:xfrm>
            <a:off x="4470515" y="1203811"/>
            <a:ext cx="12690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/>
              <a:t>Before clustering</a:t>
            </a:r>
            <a:endParaRPr lang="en-US" sz="1200" i="1" dirty="0"/>
          </a:p>
        </p:txBody>
      </p:sp>
      <p:sp>
        <p:nvSpPr>
          <p:cNvPr id="101" name="Rectangle 100"/>
          <p:cNvSpPr/>
          <p:nvPr/>
        </p:nvSpPr>
        <p:spPr>
          <a:xfrm>
            <a:off x="6827730" y="1178411"/>
            <a:ext cx="1171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/>
              <a:t>After clustering</a:t>
            </a:r>
            <a:endParaRPr lang="en-US" sz="1200" i="1" dirty="0"/>
          </a:p>
        </p:txBody>
      </p:sp>
      <p:sp>
        <p:nvSpPr>
          <p:cNvPr id="102" name="Rectangle 101"/>
          <p:cNvSpPr/>
          <p:nvPr/>
        </p:nvSpPr>
        <p:spPr>
          <a:xfrm>
            <a:off x="4287718" y="5988997"/>
            <a:ext cx="18585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</a:t>
            </a:r>
            <a:r>
              <a:rPr lang="en-US" sz="900" b="1" dirty="0" smtClean="0">
                <a:solidFill>
                  <a:srgbClr val="FF0000"/>
                </a:solidFill>
                <a:latin typeface="Arial"/>
                <a:cs typeface="Arial"/>
              </a:rPr>
              <a:t>1 need little Trif activation </a:t>
            </a:r>
            <a:endParaRPr lang="en-US" sz="9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408642" y="2166853"/>
            <a:ext cx="5053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7432298" y="2877688"/>
            <a:ext cx="5053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</a:t>
            </a:r>
            <a:r>
              <a:rPr lang="en-US" sz="900" b="1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lang="en-US" sz="9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294123" y="272534"/>
            <a:ext cx="4555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From cell population to single cell. </a:t>
            </a:r>
            <a:endParaRPr lang="en-US" sz="2400" dirty="0"/>
          </a:p>
        </p:txBody>
      </p:sp>
      <p:pic>
        <p:nvPicPr>
          <p:cNvPr id="108" name="Picture 107" descr="untitled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70" y="1784039"/>
            <a:ext cx="1554992" cy="18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1695450" y="406400"/>
            <a:ext cx="6076950" cy="2743200"/>
            <a:chOff x="1695450" y="406400"/>
            <a:chExt cx="6076950" cy="2743200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/>
            <a:srcRect r="367" b="50000"/>
            <a:stretch/>
          </p:blipFill>
          <p:spPr>
            <a:xfrm>
              <a:off x="2250114" y="825500"/>
              <a:ext cx="4643773" cy="2324100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1695450" y="406400"/>
              <a:ext cx="60769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Stochastic activation in Trif alone can generate two clusters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801187" y="3366532"/>
            <a:ext cx="5753100" cy="2857500"/>
            <a:chOff x="1968500" y="2997200"/>
            <a:chExt cx="5753100" cy="285750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/>
            <a:srcRect t="49454"/>
            <a:stretch/>
          </p:blipFill>
          <p:spPr>
            <a:xfrm>
              <a:off x="2514600" y="3505200"/>
              <a:ext cx="4660900" cy="2349500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1968500" y="2997200"/>
              <a:ext cx="5753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But but the stochasticity in MyD88 will bring in </a:t>
              </a:r>
              <a:r>
                <a:rPr lang="en-US" b="1" dirty="0" smtClean="0"/>
                <a:t>viability </a:t>
              </a:r>
              <a:r>
                <a:rPr lang="en-US" b="1" dirty="0"/>
                <a:t>in response speed.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87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135" y="123487"/>
            <a:ext cx="1784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Conclusions: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342900" y="1594535"/>
            <a:ext cx="843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Dynamical features in the sub-pathways (quantitatively</a:t>
            </a:r>
            <a:r>
              <a:rPr lang="en-US" b="1" dirty="0" smtClean="0"/>
              <a:t>):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MyD88 sub-pathway determine the response speed (linearly to log dose).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TRIF </a:t>
            </a:r>
            <a:r>
              <a:rPr lang="en-US" dirty="0"/>
              <a:t>sub-pathway determine </a:t>
            </a:r>
            <a:r>
              <a:rPr lang="en-US" dirty="0" smtClean="0"/>
              <a:t>the response duration(</a:t>
            </a:r>
            <a:r>
              <a:rPr lang="en-US" dirty="0"/>
              <a:t>linearly to log dose).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2900" y="2865062"/>
            <a:ext cx="69685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Molecular details in shaping the </a:t>
            </a:r>
            <a:r>
              <a:rPr lang="en-US" b="1" dirty="0" smtClean="0"/>
              <a:t>dynamics: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Myddosome formation produce threshold in signaling </a:t>
            </a:r>
            <a:r>
              <a:rPr lang="en-US" dirty="0" smtClean="0"/>
              <a:t>activation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ligand induced-shuttling is responsible for the duration specificity 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42900" y="4147784"/>
            <a:ext cx="85255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Stochasticity happens at the level of sub-pathway activation can explain single cell 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Stochastic activation in Trif alone can generate two clusters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But but the stochasticity in MyD88 will bring in viability in response speed. </a:t>
            </a:r>
          </a:p>
        </p:txBody>
      </p:sp>
    </p:spTree>
    <p:extLst>
      <p:ext uri="{BB962C8B-B14F-4D97-AF65-F5344CB8AC3E}">
        <p14:creationId xmlns:p14="http://schemas.microsoft.com/office/powerpoint/2010/main" val="102546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003300"/>
            <a:ext cx="8407400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3549" y="37068"/>
            <a:ext cx="70369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But we can find features from these complex network</a:t>
            </a:r>
          </a:p>
          <a:p>
            <a:r>
              <a:rPr lang="en-US" sz="2400" b="1" dirty="0" smtClean="0"/>
              <a:t>-- double bow-tie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47749" y="2888476"/>
            <a:ext cx="922351" cy="6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2341376" y="6018114"/>
            <a:ext cx="572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Dynamical features in the sub-pathways (quantitatively)</a:t>
            </a:r>
            <a:endParaRPr lang="en-US" dirty="0"/>
          </a:p>
        </p:txBody>
      </p:sp>
      <p:sp>
        <p:nvSpPr>
          <p:cNvPr id="182" name="Rectangle 181"/>
          <p:cNvSpPr/>
          <p:nvPr/>
        </p:nvSpPr>
        <p:spPr>
          <a:xfrm>
            <a:off x="3650611" y="120134"/>
            <a:ext cx="2008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TLR4 is </a:t>
            </a:r>
            <a:r>
              <a:rPr lang="en-US" sz="2400" b="1" dirty="0" smtClean="0"/>
              <a:t>special</a:t>
            </a:r>
            <a:endParaRPr lang="en-US" sz="2400" b="1" dirty="0"/>
          </a:p>
        </p:txBody>
      </p:sp>
      <p:pic>
        <p:nvPicPr>
          <p:cNvPr id="249" name="Picture 2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1219031"/>
            <a:ext cx="2392106" cy="4584869"/>
          </a:xfrm>
          <a:prstGeom prst="rect">
            <a:avLst/>
          </a:prstGeom>
        </p:spPr>
      </p:pic>
      <p:grpSp>
        <p:nvGrpSpPr>
          <p:cNvPr id="253" name="Group 252"/>
          <p:cNvGrpSpPr/>
          <p:nvPr/>
        </p:nvGrpSpPr>
        <p:grpSpPr>
          <a:xfrm>
            <a:off x="795429" y="2082800"/>
            <a:ext cx="2291143" cy="2705100"/>
            <a:chOff x="718757" y="2209800"/>
            <a:chExt cx="2291143" cy="2705100"/>
          </a:xfrm>
        </p:grpSpPr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4"/>
            <a:srcRect b="3562"/>
            <a:stretch/>
          </p:blipFill>
          <p:spPr>
            <a:xfrm>
              <a:off x="718757" y="2260600"/>
              <a:ext cx="2234111" cy="2654300"/>
            </a:xfrm>
            <a:prstGeom prst="rect">
              <a:avLst/>
            </a:prstGeom>
          </p:spPr>
        </p:pic>
        <p:sp>
          <p:nvSpPr>
            <p:cNvPr id="252" name="Freeform 251"/>
            <p:cNvSpPr/>
            <p:nvPr/>
          </p:nvSpPr>
          <p:spPr>
            <a:xfrm>
              <a:off x="2159000" y="2209800"/>
              <a:ext cx="850900" cy="1778000"/>
            </a:xfrm>
            <a:custGeom>
              <a:avLst/>
              <a:gdLst>
                <a:gd name="connsiteX0" fmla="*/ 0 w 850900"/>
                <a:gd name="connsiteY0" fmla="*/ 25400 h 1778000"/>
                <a:gd name="connsiteX1" fmla="*/ 0 w 850900"/>
                <a:gd name="connsiteY1" fmla="*/ 25400 h 1778000"/>
                <a:gd name="connsiteX2" fmla="*/ 38100 w 850900"/>
                <a:gd name="connsiteY2" fmla="*/ 127000 h 1778000"/>
                <a:gd name="connsiteX3" fmla="*/ 50800 w 850900"/>
                <a:gd name="connsiteY3" fmla="*/ 165100 h 1778000"/>
                <a:gd name="connsiteX4" fmla="*/ 88900 w 850900"/>
                <a:gd name="connsiteY4" fmla="*/ 215900 h 1778000"/>
                <a:gd name="connsiteX5" fmla="*/ 127000 w 850900"/>
                <a:gd name="connsiteY5" fmla="*/ 241300 h 1778000"/>
                <a:gd name="connsiteX6" fmla="*/ 215900 w 850900"/>
                <a:gd name="connsiteY6" fmla="*/ 698500 h 1778000"/>
                <a:gd name="connsiteX7" fmla="*/ 444500 w 850900"/>
                <a:gd name="connsiteY7" fmla="*/ 1041400 h 1778000"/>
                <a:gd name="connsiteX8" fmla="*/ 622300 w 850900"/>
                <a:gd name="connsiteY8" fmla="*/ 1689100 h 1778000"/>
                <a:gd name="connsiteX9" fmla="*/ 850900 w 850900"/>
                <a:gd name="connsiteY9" fmla="*/ 1778000 h 1778000"/>
                <a:gd name="connsiteX10" fmla="*/ 825500 w 850900"/>
                <a:gd name="connsiteY10" fmla="*/ 0 h 1778000"/>
                <a:gd name="connsiteX11" fmla="*/ 0 w 850900"/>
                <a:gd name="connsiteY11" fmla="*/ 254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0900" h="1778000">
                  <a:moveTo>
                    <a:pt x="0" y="25400"/>
                  </a:moveTo>
                  <a:lnTo>
                    <a:pt x="0" y="25400"/>
                  </a:lnTo>
                  <a:cubicBezTo>
                    <a:pt x="12700" y="59267"/>
                    <a:pt x="25739" y="93008"/>
                    <a:pt x="38100" y="127000"/>
                  </a:cubicBezTo>
                  <a:cubicBezTo>
                    <a:pt x="42675" y="139581"/>
                    <a:pt x="44158" y="153477"/>
                    <a:pt x="50800" y="165100"/>
                  </a:cubicBezTo>
                  <a:cubicBezTo>
                    <a:pt x="61302" y="183478"/>
                    <a:pt x="73933" y="200933"/>
                    <a:pt x="88900" y="215900"/>
                  </a:cubicBezTo>
                  <a:cubicBezTo>
                    <a:pt x="99693" y="226693"/>
                    <a:pt x="127000" y="241300"/>
                    <a:pt x="127000" y="241300"/>
                  </a:cubicBezTo>
                  <a:lnTo>
                    <a:pt x="215900" y="698500"/>
                  </a:lnTo>
                  <a:lnTo>
                    <a:pt x="444500" y="1041400"/>
                  </a:lnTo>
                  <a:lnTo>
                    <a:pt x="622300" y="1689100"/>
                  </a:lnTo>
                  <a:lnTo>
                    <a:pt x="850900" y="1778000"/>
                  </a:lnTo>
                  <a:lnTo>
                    <a:pt x="82550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631007" y="1089799"/>
            <a:ext cx="5647183" cy="5692001"/>
            <a:chOff x="2631007" y="1089799"/>
            <a:chExt cx="5647183" cy="5692001"/>
          </a:xfrm>
        </p:grpSpPr>
        <p:sp>
          <p:nvSpPr>
            <p:cNvPr id="254" name="Rectangle 253"/>
            <p:cNvSpPr/>
            <p:nvPr/>
          </p:nvSpPr>
          <p:spPr>
            <a:xfrm>
              <a:off x="2631007" y="6412468"/>
              <a:ext cx="47222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Molecular details in shaping the dynamics</a:t>
              </a:r>
              <a:endParaRPr lang="en-US" dirty="0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6509696" y="1089799"/>
              <a:ext cx="1768494" cy="4029639"/>
              <a:chOff x="6509696" y="1089799"/>
              <a:chExt cx="1768494" cy="4029639"/>
            </a:xfrm>
          </p:grpSpPr>
          <p:pic>
            <p:nvPicPr>
              <p:cNvPr id="250" name="Picture 24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9696" y="3023938"/>
                <a:ext cx="1687208" cy="20955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9696" y="1089799"/>
                <a:ext cx="1768494" cy="645043"/>
              </a:xfrm>
              <a:prstGeom prst="rect">
                <a:avLst/>
              </a:prstGeom>
            </p:spPr>
          </p:pic>
          <p:pic>
            <p:nvPicPr>
              <p:cNvPr id="256" name="Picture 25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9696" y="1940699"/>
                <a:ext cx="1427206" cy="1083239"/>
              </a:xfrm>
              <a:prstGeom prst="rect">
                <a:avLst/>
              </a:prstGeom>
            </p:spPr>
          </p:pic>
        </p:grpSp>
      </p:grpSp>
      <p:sp>
        <p:nvSpPr>
          <p:cNvPr id="25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374BE6F-4675-E040-83E7-950933BE75D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9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67508" y="120134"/>
            <a:ext cx="1208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Method 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511300"/>
            <a:ext cx="2184400" cy="1521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371904" y="3290668"/>
            <a:ext cx="351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Gene knockout mouse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4028" t="15600" r="4999" b="31983"/>
          <a:stretch/>
        </p:blipFill>
        <p:spPr>
          <a:xfrm>
            <a:off x="5334901" y="1511300"/>
            <a:ext cx="2660214" cy="152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812604" y="3234202"/>
            <a:ext cx="3518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Electrophoretic mobility shift </a:t>
            </a:r>
            <a:r>
              <a:rPr lang="en-US" dirty="0" smtClean="0"/>
              <a:t>assay</a:t>
            </a:r>
          </a:p>
          <a:p>
            <a:r>
              <a:rPr lang="en-US" dirty="0" smtClean="0"/>
              <a:t>Kinase assay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3590" t="14559" r="33760" b="47681"/>
          <a:stretch/>
        </p:blipFill>
        <p:spPr>
          <a:xfrm>
            <a:off x="3866955" y="4330700"/>
            <a:ext cx="1670245" cy="15529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89104" y="6005634"/>
            <a:ext cx="351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Computational modeling</a:t>
            </a:r>
            <a:endParaRPr lang="en-US" dirty="0"/>
          </a:p>
        </p:txBody>
      </p:sp>
      <p:sp>
        <p:nvSpPr>
          <p:cNvPr id="14" name="Left Arrow 13"/>
          <p:cNvSpPr/>
          <p:nvPr/>
        </p:nvSpPr>
        <p:spPr>
          <a:xfrm>
            <a:off x="4114800" y="2235200"/>
            <a:ext cx="876300" cy="317500"/>
          </a:xfrm>
          <a:prstGeom prst="left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 rot="13748478">
            <a:off x="2647647" y="4157021"/>
            <a:ext cx="876300" cy="317500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8014103">
            <a:off x="5627946" y="4171949"/>
            <a:ext cx="876300" cy="317500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00" y="3401099"/>
            <a:ext cx="959045" cy="9296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149" y="4846476"/>
            <a:ext cx="918702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3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56" y="1334376"/>
            <a:ext cx="5713356" cy="3821824"/>
          </a:xfrm>
          <a:prstGeom prst="rect">
            <a:avLst/>
          </a:prstGeom>
        </p:spPr>
      </p:pic>
      <p:pic>
        <p:nvPicPr>
          <p:cNvPr id="364" name="Picture 3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905000"/>
            <a:ext cx="2081876" cy="2044700"/>
          </a:xfrm>
          <a:prstGeom prst="rect">
            <a:avLst/>
          </a:prstGeom>
        </p:spPr>
      </p:pic>
      <p:sp>
        <p:nvSpPr>
          <p:cNvPr id="365" name="Rectangle 364"/>
          <p:cNvSpPr/>
          <p:nvPr/>
        </p:nvSpPr>
        <p:spPr>
          <a:xfrm>
            <a:off x="2905619" y="418068"/>
            <a:ext cx="33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The TLR4 model diagram</a:t>
            </a:r>
          </a:p>
        </p:txBody>
      </p:sp>
      <p:sp>
        <p:nvSpPr>
          <p:cNvPr id="366" name="Rectangle 365"/>
          <p:cNvSpPr/>
          <p:nvPr/>
        </p:nvSpPr>
        <p:spPr>
          <a:xfrm>
            <a:off x="1024113" y="5555734"/>
            <a:ext cx="17363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 </a:t>
            </a:r>
            <a:r>
              <a:rPr lang="en-US" dirty="0" smtClean="0"/>
              <a:t>compartments</a:t>
            </a:r>
          </a:p>
          <a:p>
            <a:r>
              <a:rPr lang="en-US" dirty="0" smtClean="0"/>
              <a:t>41 species</a:t>
            </a:r>
          </a:p>
          <a:p>
            <a:r>
              <a:rPr lang="en-US" dirty="0" smtClean="0"/>
              <a:t>100 Reactions </a:t>
            </a:r>
            <a:endParaRPr lang="en-US" dirty="0"/>
          </a:p>
        </p:txBody>
      </p:sp>
      <p:sp>
        <p:nvSpPr>
          <p:cNvPr id="3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365125"/>
          </a:xfrm>
        </p:spPr>
        <p:txBody>
          <a:bodyPr/>
          <a:lstStyle/>
          <a:p>
            <a:fld id="{B374BE6F-4675-E040-83E7-950933BE75D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0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7822" y="622733"/>
            <a:ext cx="266699" cy="329062"/>
          </a:xfrm>
          <a:prstGeom prst="rect">
            <a:avLst/>
          </a:prstGeom>
        </p:spPr>
        <p:txBody>
          <a:bodyPr wrap="squar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4346" y="1332615"/>
            <a:ext cx="625856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 ng/ml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4346" y="1588321"/>
            <a:ext cx="901904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100ng/ml 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2156" y="1082171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234" y="1418846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3685338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378497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385895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3958584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405821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415784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425748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4331464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756747" y="1100752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16200000">
            <a:off x="5128519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5300367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352870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537908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545306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5552695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23" name="Rectangle 22"/>
          <p:cNvSpPr/>
          <p:nvPr/>
        </p:nvSpPr>
        <p:spPr>
          <a:xfrm rot="16200000">
            <a:off x="565232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575195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585159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925575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33530" y="936969"/>
            <a:ext cx="3323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WT</a:t>
            </a:r>
          </a:p>
        </p:txBody>
      </p:sp>
      <p:sp>
        <p:nvSpPr>
          <p:cNvPr id="28" name="Rectangle 27"/>
          <p:cNvSpPr/>
          <p:nvPr/>
        </p:nvSpPr>
        <p:spPr>
          <a:xfrm rot="16200000">
            <a:off x="4482393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62701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16200000">
            <a:off x="4582024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465600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32" name="Rectangle 31"/>
          <p:cNvSpPr/>
          <p:nvPr/>
        </p:nvSpPr>
        <p:spPr>
          <a:xfrm rot="16200000">
            <a:off x="475563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485527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34" name="Rectangle 33"/>
          <p:cNvSpPr/>
          <p:nvPr/>
        </p:nvSpPr>
        <p:spPr>
          <a:xfrm rot="16200000">
            <a:off x="4954903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505453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63549" y="917423"/>
            <a:ext cx="40499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  <a:r>
              <a:rPr lang="en-US" sz="800" b="1" baseline="30000" dirty="0">
                <a:latin typeface="Arial"/>
                <a:cs typeface="Arial"/>
              </a:rPr>
              <a:t> - /-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60905" y="921717"/>
            <a:ext cx="593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  <a:r>
              <a:rPr lang="en-US" sz="800" b="1" baseline="30000" dirty="0">
                <a:latin typeface="Arial"/>
                <a:cs typeface="Arial"/>
              </a:rPr>
              <a:t>- / -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64346" y="1093457"/>
            <a:ext cx="36520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LPS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64347" y="3100715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64346" y="3308794"/>
            <a:ext cx="513921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7" y="3075979"/>
            <a:ext cx="2037304" cy="2155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327" y="3331428"/>
            <a:ext cx="2037304" cy="21555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3748327" y="2212324"/>
            <a:ext cx="1655855" cy="448655"/>
            <a:chOff x="4160860" y="3522008"/>
            <a:chExt cx="1774130" cy="51435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71020" y="3525597"/>
              <a:ext cx="1311524" cy="510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5027" y="3522008"/>
              <a:ext cx="499963" cy="51076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6" name="Rectangle 45"/>
            <p:cNvSpPr/>
            <p:nvPr/>
          </p:nvSpPr>
          <p:spPr>
            <a:xfrm>
              <a:off x="4160860" y="3522008"/>
              <a:ext cx="1763970" cy="51076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875592" y="1824408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6034" y="1824408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994013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rot="16200000">
            <a:off x="3796801" y="206664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91091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2" name="Rectangle 51"/>
          <p:cNvSpPr/>
          <p:nvPr/>
        </p:nvSpPr>
        <p:spPr>
          <a:xfrm rot="16200000">
            <a:off x="4050678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53" name="Rectangle 52"/>
          <p:cNvSpPr/>
          <p:nvPr/>
        </p:nvSpPr>
        <p:spPr>
          <a:xfrm rot="16200000">
            <a:off x="4190441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4304556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55" name="Rectangle 54"/>
          <p:cNvSpPr/>
          <p:nvPr/>
        </p:nvSpPr>
        <p:spPr>
          <a:xfrm rot="16200000">
            <a:off x="4444319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64346" y="2322092"/>
            <a:ext cx="47551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 smtClean="0">
                <a:latin typeface="Arial"/>
                <a:cs typeface="Arial"/>
              </a:rPr>
              <a:t>NFκB</a:t>
            </a:r>
            <a:r>
              <a:rPr lang="en-US" sz="800" b="1" baseline="-25000" dirty="0" err="1" smtClean="0">
                <a:latin typeface="Arial"/>
                <a:cs typeface="Arial"/>
              </a:rPr>
              <a:t>n</a:t>
            </a:r>
            <a:r>
              <a:rPr lang="en-US" sz="800" b="1" dirty="0" smtClean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4686951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 rot="16200000">
            <a:off x="4600950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9" name="Rectangle 58"/>
          <p:cNvSpPr/>
          <p:nvPr/>
        </p:nvSpPr>
        <p:spPr>
          <a:xfrm rot="16200000">
            <a:off x="4731933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 rot="16200000">
            <a:off x="488047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1" name="Rectangle 60"/>
          <p:cNvSpPr/>
          <p:nvPr/>
        </p:nvSpPr>
        <p:spPr>
          <a:xfrm rot="16200000">
            <a:off x="4994590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62" name="Rectangle 61"/>
          <p:cNvSpPr/>
          <p:nvPr/>
        </p:nvSpPr>
        <p:spPr>
          <a:xfrm rot="16200000">
            <a:off x="5134351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90829" y="2674183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79923" y="2674183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5" name="Rectangle 64"/>
          <p:cNvSpPr/>
          <p:nvPr/>
        </p:nvSpPr>
        <p:spPr>
          <a:xfrm rot="16200000">
            <a:off x="3770334" y="29170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>
          <a:xfrm rot="16200000">
            <a:off x="388444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67" name="Rectangle 66"/>
          <p:cNvSpPr/>
          <p:nvPr/>
        </p:nvSpPr>
        <p:spPr>
          <a:xfrm rot="16200000">
            <a:off x="4032677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8" name="Rectangle 67"/>
          <p:cNvSpPr/>
          <p:nvPr/>
        </p:nvSpPr>
        <p:spPr>
          <a:xfrm rot="16200000">
            <a:off x="419783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4345819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0" name="Rectangle 69"/>
          <p:cNvSpPr/>
          <p:nvPr/>
        </p:nvSpPr>
        <p:spPr>
          <a:xfrm rot="16200000">
            <a:off x="4510981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998788" y="2863530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4801575" y="2907510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 rot="16200000">
            <a:off x="491568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74" name="Rectangle 73"/>
          <p:cNvSpPr/>
          <p:nvPr/>
        </p:nvSpPr>
        <p:spPr>
          <a:xfrm rot="16200000">
            <a:off x="506391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75" name="Rectangle 74"/>
          <p:cNvSpPr/>
          <p:nvPr/>
        </p:nvSpPr>
        <p:spPr>
          <a:xfrm rot="16200000">
            <a:off x="5229080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76" name="Rectangle 75"/>
          <p:cNvSpPr/>
          <p:nvPr/>
        </p:nvSpPr>
        <p:spPr>
          <a:xfrm rot="16200000">
            <a:off x="5377060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7" name="Rectangle 76"/>
          <p:cNvSpPr/>
          <p:nvPr/>
        </p:nvSpPr>
        <p:spPr>
          <a:xfrm rot="16200000">
            <a:off x="5542222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3972629" y="2861947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736775" y="2864899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302348" y="2019282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pic>
        <p:nvPicPr>
          <p:cNvPr id="81" name="Picture 80" descr="kinase_frank.png"/>
          <p:cNvPicPr>
            <a:picLocks/>
          </p:cNvPicPr>
          <p:nvPr/>
        </p:nvPicPr>
        <p:blipFill rotWithShape="1">
          <a:blip r:embed="rId7"/>
          <a:srcRect l="1187" t="59466" r="1324" b="4411"/>
          <a:stretch/>
        </p:blipFill>
        <p:spPr>
          <a:xfrm>
            <a:off x="3732161" y="1584058"/>
            <a:ext cx="2389632" cy="231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" name="Picture 81" descr="kinase_frank.png"/>
          <p:cNvPicPr>
            <a:picLocks/>
          </p:cNvPicPr>
          <p:nvPr/>
        </p:nvPicPr>
        <p:blipFill rotWithShape="1">
          <a:blip r:embed="rId7"/>
          <a:srcRect l="2448" t="2598" r="1730" b="57218"/>
          <a:stretch/>
        </p:blipFill>
        <p:spPr>
          <a:xfrm>
            <a:off x="3730903" y="1309923"/>
            <a:ext cx="2389632" cy="21726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6" name="Rectangle 165"/>
          <p:cNvSpPr/>
          <p:nvPr/>
        </p:nvSpPr>
        <p:spPr>
          <a:xfrm>
            <a:off x="2452639" y="5968838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5651042" y="5966699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001064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11950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247461" y="3840177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171" name="Rectangle 170"/>
          <p:cNvSpPr/>
          <p:nvPr/>
        </p:nvSpPr>
        <p:spPr>
          <a:xfrm>
            <a:off x="6408667" y="3844294"/>
            <a:ext cx="49910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NFκBn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6408668" y="4894584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173" name="Rectangle 172"/>
          <p:cNvSpPr/>
          <p:nvPr/>
        </p:nvSpPr>
        <p:spPr>
          <a:xfrm rot="16200000">
            <a:off x="1373778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4" name="Rectangle 173"/>
          <p:cNvSpPr/>
          <p:nvPr/>
        </p:nvSpPr>
        <p:spPr>
          <a:xfrm rot="16200000">
            <a:off x="4457402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456423" y="571612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2741478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37848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269821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059324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3959737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68447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2206923" y="5019147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201073" y="5203202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206923" y="540542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0.2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2296443" y="55986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232227" y="5830714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5313636" y="517333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5307786" y="5384589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403475" y="560556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313636" y="415745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307786" y="439332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403475" y="4638914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557606" y="5717765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5773554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6242611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915583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004733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675738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435596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333410" y="5832358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7146754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7375660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2826875" y="6086989"/>
            <a:ext cx="45006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dirty="0" err="1">
                <a:latin typeface="Arial"/>
                <a:cs typeface="Arial"/>
              </a:rPr>
              <a:t>wt</a:t>
            </a:r>
            <a:r>
              <a:rPr lang="en-US" sz="700" dirty="0">
                <a:latin typeface="Arial"/>
                <a:cs typeface="Arial"/>
              </a:rPr>
              <a:t> exp.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6891375" y="4034236"/>
            <a:ext cx="775725" cy="314955"/>
            <a:chOff x="5300494" y="4288470"/>
            <a:chExt cx="831134" cy="361073"/>
          </a:xfrm>
        </p:grpSpPr>
        <p:sp>
          <p:nvSpPr>
            <p:cNvPr id="205" name="Rectangle 204"/>
            <p:cNvSpPr>
              <a:spLocks/>
            </p:cNvSpPr>
            <p:nvPr/>
          </p:nvSpPr>
          <p:spPr>
            <a:xfrm>
              <a:off x="5412484" y="4382662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627084" y="4288470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07" name="Straight Connector 206"/>
            <p:cNvCxnSpPr/>
            <p:nvPr/>
          </p:nvCxnSpPr>
          <p:spPr>
            <a:xfrm>
              <a:off x="5300494" y="4540908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/>
            <p:cNvSpPr/>
            <p:nvPr/>
          </p:nvSpPr>
          <p:spPr>
            <a:xfrm>
              <a:off x="5631492" y="4420194"/>
              <a:ext cx="500136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891375" y="5074500"/>
            <a:ext cx="775725" cy="314954"/>
            <a:chOff x="5289609" y="5481058"/>
            <a:chExt cx="831134" cy="361072"/>
          </a:xfrm>
        </p:grpSpPr>
        <p:sp>
          <p:nvSpPr>
            <p:cNvPr id="210" name="Rectangle 209"/>
            <p:cNvSpPr/>
            <p:nvPr/>
          </p:nvSpPr>
          <p:spPr>
            <a:xfrm>
              <a:off x="5616199" y="5481058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5289609" y="5575250"/>
              <a:ext cx="831134" cy="266880"/>
              <a:chOff x="5289609" y="5575250"/>
              <a:chExt cx="831134" cy="266880"/>
            </a:xfrm>
          </p:grpSpPr>
          <p:sp>
            <p:nvSpPr>
              <p:cNvPr id="212" name="Rectangle 211"/>
              <p:cNvSpPr>
                <a:spLocks/>
              </p:cNvSpPr>
              <p:nvPr/>
            </p:nvSpPr>
            <p:spPr>
              <a:xfrm>
                <a:off x="5401599" y="5575250"/>
                <a:ext cx="73152" cy="685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213" name="Straight Connector 212"/>
              <p:cNvCxnSpPr/>
              <p:nvPr/>
            </p:nvCxnSpPr>
            <p:spPr>
              <a:xfrm>
                <a:off x="5289609" y="5733496"/>
                <a:ext cx="297132" cy="479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Rectangle 213"/>
              <p:cNvSpPr/>
              <p:nvPr/>
            </p:nvSpPr>
            <p:spPr>
              <a:xfrm>
                <a:off x="5620607" y="5612782"/>
                <a:ext cx="500136" cy="22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700" dirty="0" err="1">
                    <a:latin typeface="Arial"/>
                    <a:cs typeface="Arial"/>
                  </a:rPr>
                  <a:t>wt</a:t>
                </a:r>
                <a:r>
                  <a:rPr lang="en-US" sz="700" dirty="0">
                    <a:latin typeface="Arial"/>
                    <a:cs typeface="Arial"/>
                  </a:rPr>
                  <a:t> </a:t>
                </a:r>
                <a:r>
                  <a:rPr lang="en-US" sz="700" dirty="0" err="1">
                    <a:latin typeface="Arial"/>
                    <a:cs typeface="Arial"/>
                  </a:rPr>
                  <a:t>sim</a:t>
                </a:r>
                <a:r>
                  <a:rPr lang="en-US" sz="700" dirty="0">
                    <a:latin typeface="Arial"/>
                    <a:cs typeface="Arial"/>
                  </a:rPr>
                  <a:t>.</a:t>
                </a:r>
              </a:p>
            </p:txBody>
          </p:sp>
        </p:grpSp>
      </p:grpSp>
      <p:sp>
        <p:nvSpPr>
          <p:cNvPr id="215" name="Rectangle 214"/>
          <p:cNvSpPr/>
          <p:nvPr/>
        </p:nvSpPr>
        <p:spPr>
          <a:xfrm>
            <a:off x="5562892" y="476305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5771192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624024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6913221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601001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6681023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644852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715203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7373298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2464112" y="47592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749167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338617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4283917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06701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973833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3698571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3239916" y="4873823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2206923" y="411444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201073" y="436986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2296762" y="4635006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2128023" y="3739809"/>
            <a:ext cx="5666657" cy="2758949"/>
            <a:chOff x="213032" y="3749213"/>
            <a:chExt cx="6071418" cy="3162933"/>
          </a:xfrm>
        </p:grpSpPr>
        <p:sp>
          <p:nvSpPr>
            <p:cNvPr id="236" name="Rectangle 235"/>
            <p:cNvSpPr>
              <a:spLocks/>
            </p:cNvSpPr>
            <p:nvPr/>
          </p:nvSpPr>
          <p:spPr>
            <a:xfrm>
              <a:off x="827182" y="6534275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7" name="Isosceles Triangle 236"/>
            <p:cNvSpPr/>
            <p:nvPr/>
          </p:nvSpPr>
          <p:spPr>
            <a:xfrm>
              <a:off x="827182" y="6654029"/>
              <a:ext cx="73152" cy="73152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54451" y="6552975"/>
              <a:ext cx="588072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sp>
          <p:nvSpPr>
            <p:cNvPr id="239" name="Oval 238"/>
            <p:cNvSpPr/>
            <p:nvPr/>
          </p:nvSpPr>
          <p:spPr>
            <a:xfrm>
              <a:off x="827182" y="6781308"/>
              <a:ext cx="73152" cy="73152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911408" y="6682798"/>
              <a:ext cx="54135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tko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41" name="Straight Connector 240"/>
            <p:cNvCxnSpPr/>
            <p:nvPr/>
          </p:nvCxnSpPr>
          <p:spPr>
            <a:xfrm flipH="1">
              <a:off x="1875613" y="6587613"/>
              <a:ext cx="301752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875354" y="6690573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883548" y="6800859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Rectangle 243"/>
            <p:cNvSpPr/>
            <p:nvPr/>
          </p:nvSpPr>
          <p:spPr>
            <a:xfrm>
              <a:off x="2225735" y="6461818"/>
              <a:ext cx="500136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2200073" y="6680265"/>
              <a:ext cx="529180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00" dirty="0" err="1">
                  <a:latin typeface="Arial"/>
                  <a:cs typeface="Arial"/>
                </a:rPr>
                <a:t>tko</a:t>
              </a:r>
              <a:r>
                <a:rPr lang="en-US" altLang="zh-CN" sz="700" dirty="0">
                  <a:latin typeface="Arial"/>
                  <a:cs typeface="Arial"/>
                </a:rPr>
                <a:t> </a:t>
              </a:r>
              <a:r>
                <a:rPr lang="en-US" altLang="zh-CN" sz="700" dirty="0" err="1">
                  <a:latin typeface="Arial"/>
                  <a:cs typeface="Arial"/>
                </a:rPr>
                <a:t>sim</a:t>
              </a:r>
              <a:r>
                <a:rPr lang="en-US" altLang="zh-CN" sz="700" dirty="0">
                  <a:latin typeface="Arial"/>
                  <a:cs typeface="Arial"/>
                </a:rPr>
                <a:t>.</a:t>
              </a:r>
              <a:endParaRPr lang="en-US" sz="700" dirty="0">
                <a:latin typeface="Arial"/>
                <a:cs typeface="Arial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134123" y="6566041"/>
              <a:ext cx="58257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pic>
          <p:nvPicPr>
            <p:cNvPr id="247" name="Picture 246" descr="nfirf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250" y="3749213"/>
              <a:ext cx="2743200" cy="2743200"/>
            </a:xfrm>
            <a:prstGeom prst="rect">
              <a:avLst/>
            </a:prstGeom>
          </p:spPr>
        </p:pic>
        <p:pic>
          <p:nvPicPr>
            <p:cNvPr id="248" name="Picture 247" descr="ikk_new_2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32" y="3754284"/>
              <a:ext cx="2743200" cy="2743200"/>
            </a:xfrm>
            <a:prstGeom prst="rect">
              <a:avLst/>
            </a:prstGeom>
          </p:spPr>
        </p:pic>
      </p:grpSp>
      <p:sp>
        <p:nvSpPr>
          <p:cNvPr id="249" name="Rectangle 248"/>
          <p:cNvSpPr/>
          <p:nvPr/>
        </p:nvSpPr>
        <p:spPr>
          <a:xfrm>
            <a:off x="1915564" y="184666"/>
            <a:ext cx="5312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Model </a:t>
            </a:r>
            <a:r>
              <a:rPr lang="en-US" sz="2400" b="1" dirty="0" smtClean="0"/>
              <a:t>validation and experimental data </a:t>
            </a:r>
            <a:endParaRPr lang="en-US" sz="2400" b="1" dirty="0"/>
          </a:p>
        </p:txBody>
      </p:sp>
      <p:sp>
        <p:nvSpPr>
          <p:cNvPr id="250" name="Rectangle 249"/>
          <p:cNvSpPr/>
          <p:nvPr/>
        </p:nvSpPr>
        <p:spPr>
          <a:xfrm>
            <a:off x="31537" y="6496549"/>
            <a:ext cx="123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With Diana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6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figs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86995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9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4547" y="44923"/>
            <a:ext cx="829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/>
              </a:rPr>
              <a:t>Dynamics features in sub-</a:t>
            </a:r>
            <a:r>
              <a:rPr lang="en-US" sz="2400" b="1" dirty="0" smtClean="0">
                <a:cs typeface="Arial"/>
              </a:rPr>
              <a:t>pathways: duration, responsive speed</a:t>
            </a:r>
            <a:endParaRPr lang="en-US" sz="2400" b="1" dirty="0"/>
          </a:p>
        </p:txBody>
      </p:sp>
      <p:pic>
        <p:nvPicPr>
          <p:cNvPr id="4" name="Picture 3" descr="fig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1" y="928591"/>
            <a:ext cx="5120640" cy="505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2485" y="46505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9323" y="470141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2485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9323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9746" y="810076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6313" y="1162910"/>
            <a:ext cx="326127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89746" y="1507786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89746" y="1869522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83318" y="2195143"/>
            <a:ext cx="39651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89746" y="2558069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56133" y="2909271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4441" y="3015602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08992" y="3015602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36112" y="301560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120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90416" y="301560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180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46355" y="301560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893793" y="1105418"/>
            <a:ext cx="277323" cy="418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97372" y="1238353"/>
            <a:ext cx="277323" cy="4180"/>
          </a:xfrm>
          <a:prstGeom prst="line">
            <a:avLst/>
          </a:prstGeom>
          <a:ln w="127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97372" y="1371288"/>
            <a:ext cx="277323" cy="418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119697" y="1000122"/>
            <a:ext cx="403108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Both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19697" y="1133057"/>
            <a:ext cx="896652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TRIF pathway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19697" y="1265992"/>
            <a:ext cx="99924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MyD88 pathway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20917" y="732705"/>
            <a:ext cx="537742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 err="1">
                <a:latin typeface="Arial"/>
                <a:cs typeface="Arial"/>
              </a:rPr>
              <a:t>NFκBn</a:t>
            </a:r>
            <a:r>
              <a:rPr lang="en-US" sz="900" b="1" dirty="0">
                <a:latin typeface="Arial"/>
                <a:cs typeface="Arial"/>
              </a:rPr>
              <a:t> </a:t>
            </a:r>
            <a:endParaRPr lang="en-US" sz="900" b="1" dirty="0"/>
          </a:p>
        </p:txBody>
      </p:sp>
      <p:sp>
        <p:nvSpPr>
          <p:cNvPr id="28" name="Rectangle 27"/>
          <p:cNvSpPr/>
          <p:nvPr/>
        </p:nvSpPr>
        <p:spPr>
          <a:xfrm>
            <a:off x="2776827" y="3192191"/>
            <a:ext cx="71711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9" name="Rectangle 28"/>
          <p:cNvSpPr/>
          <p:nvPr/>
        </p:nvSpPr>
        <p:spPr>
          <a:xfrm rot="16200000">
            <a:off x="1185280" y="1866480"/>
            <a:ext cx="82205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 err="1">
                <a:latin typeface="Arial"/>
                <a:cs typeface="Arial"/>
              </a:rPr>
              <a:t>NFκBn</a:t>
            </a:r>
            <a:r>
              <a:rPr lang="en-US" sz="900" dirty="0">
                <a:latin typeface="Arial"/>
                <a:cs typeface="Arial"/>
              </a:rPr>
              <a:t>  (</a:t>
            </a:r>
            <a:r>
              <a:rPr lang="en-US" sz="900" dirty="0" err="1">
                <a:latin typeface="Arial"/>
                <a:cs typeface="Arial"/>
              </a:rPr>
              <a:t>μM</a:t>
            </a:r>
            <a:r>
              <a:rPr lang="en-US" sz="900" dirty="0">
                <a:latin typeface="Arial"/>
                <a:cs typeface="Arial"/>
              </a:rPr>
              <a:t>)</a:t>
            </a:r>
            <a:endParaRPr lang="en-US" sz="900" dirty="0"/>
          </a:p>
        </p:txBody>
      </p:sp>
      <p:sp>
        <p:nvSpPr>
          <p:cNvPr id="30" name="Rectangle 29"/>
          <p:cNvSpPr/>
          <p:nvPr/>
        </p:nvSpPr>
        <p:spPr>
          <a:xfrm rot="16200000">
            <a:off x="3881297" y="1866481"/>
            <a:ext cx="143526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Response duration (min)</a:t>
            </a:r>
            <a:endParaRPr lang="en-US" sz="900" dirty="0"/>
          </a:p>
        </p:txBody>
      </p:sp>
      <p:sp>
        <p:nvSpPr>
          <p:cNvPr id="31" name="Rectangle 30"/>
          <p:cNvSpPr/>
          <p:nvPr/>
        </p:nvSpPr>
        <p:spPr>
          <a:xfrm>
            <a:off x="4635120" y="1866853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120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01686" y="2389557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68253" y="2909271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35120" y="816700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240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35120" y="134655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180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74867" y="3015602"/>
            <a:ext cx="36247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-1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488363" y="3015602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17151" y="3015602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53591" y="3015602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04423" y="3192191"/>
            <a:ext cx="106336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LPS dose (ng/ml)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25359" y="732705"/>
            <a:ext cx="121096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Response duration</a:t>
            </a:r>
            <a:endParaRPr lang="en-US" sz="900" b="1" dirty="0"/>
          </a:p>
        </p:txBody>
      </p:sp>
      <p:sp>
        <p:nvSpPr>
          <p:cNvPr id="42" name="Rectangle 41"/>
          <p:cNvSpPr/>
          <p:nvPr/>
        </p:nvSpPr>
        <p:spPr>
          <a:xfrm rot="16200000">
            <a:off x="1083848" y="4713503"/>
            <a:ext cx="1204428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Half peak time (min)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1793408" y="4806027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30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793408" y="5493122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859975" y="5862740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793408" y="3756816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877292" y="5966210"/>
            <a:ext cx="36247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-1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590788" y="5966210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04280" y="5966210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040720" y="5966210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83325" y="6159955"/>
            <a:ext cx="106336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LPS dose (ng/ml)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548296" y="3540161"/>
            <a:ext cx="108292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Response speed</a:t>
            </a:r>
            <a:endParaRPr lang="en-US" sz="900" b="1" dirty="0"/>
          </a:p>
        </p:txBody>
      </p:sp>
      <p:sp>
        <p:nvSpPr>
          <p:cNvPr id="53" name="Rectangle 52"/>
          <p:cNvSpPr/>
          <p:nvPr/>
        </p:nvSpPr>
        <p:spPr>
          <a:xfrm>
            <a:off x="4925754" y="3548074"/>
            <a:ext cx="189529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Time of the maximum response</a:t>
            </a:r>
            <a:endParaRPr lang="en-US" sz="900" b="1" dirty="0"/>
          </a:p>
        </p:txBody>
      </p:sp>
      <p:sp>
        <p:nvSpPr>
          <p:cNvPr id="54" name="Rectangle 53"/>
          <p:cNvSpPr/>
          <p:nvPr/>
        </p:nvSpPr>
        <p:spPr>
          <a:xfrm rot="16200000">
            <a:off x="4025350" y="4719835"/>
            <a:ext cx="97376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Peak time (min)</a:t>
            </a:r>
            <a:endParaRPr lang="en-US" sz="900" dirty="0"/>
          </a:p>
        </p:txBody>
      </p:sp>
      <p:sp>
        <p:nvSpPr>
          <p:cNvPr id="55" name="Rectangle 54"/>
          <p:cNvSpPr/>
          <p:nvPr/>
        </p:nvSpPr>
        <p:spPr>
          <a:xfrm>
            <a:off x="5409495" y="6166287"/>
            <a:ext cx="106336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LPS dose (ng/ml)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793408" y="5154353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793408" y="4446794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40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93408" y="4108025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50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703981" y="4796021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703981" y="5483116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70548" y="5852734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703981" y="3746810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787865" y="5956204"/>
            <a:ext cx="36247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-1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501361" y="5956204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214853" y="5956204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951293" y="5956204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703981" y="5144347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703981" y="4436788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40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703981" y="4098019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50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7424488" y="1242533"/>
            <a:ext cx="550333" cy="1483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424488" y="1427622"/>
            <a:ext cx="1602823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Similar response </a:t>
            </a:r>
            <a:r>
              <a:rPr lang="en-US" sz="1200" i="1" dirty="0" smtClean="0">
                <a:solidFill>
                  <a:srgbClr val="FF0000"/>
                </a:solidFill>
              </a:rPr>
              <a:t>slop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e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74" name="Right Brace 73"/>
          <p:cNvSpPr/>
          <p:nvPr/>
        </p:nvSpPr>
        <p:spPr>
          <a:xfrm>
            <a:off x="7144411" y="1000122"/>
            <a:ext cx="143735" cy="371166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95960" y="5628405"/>
            <a:ext cx="1701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>
                <a:solidFill>
                  <a:srgbClr val="FF0000"/>
                </a:solidFill>
              </a:rPr>
              <a:t>Overlap response speed</a:t>
            </a:r>
            <a:endParaRPr lang="en-US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09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284784" y="2557247"/>
            <a:ext cx="7270619" cy="4230376"/>
            <a:chOff x="284784" y="2557247"/>
            <a:chExt cx="7270619" cy="4230376"/>
          </a:xfrm>
        </p:grpSpPr>
        <p:pic>
          <p:nvPicPr>
            <p:cNvPr id="6" name="Picture 5" descr="Rplot1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6299" y="4474193"/>
              <a:ext cx="3076493" cy="1994022"/>
            </a:xfrm>
            <a:prstGeom prst="rect">
              <a:avLst/>
            </a:prstGeom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933241" y="6413022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82799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6617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31205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graphicFrame>
          <p:nvGraphicFramePr>
            <p:cNvPr id="11" name="Char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4988414"/>
                </p:ext>
              </p:extLst>
            </p:nvPr>
          </p:nvGraphicFramePr>
          <p:xfrm>
            <a:off x="899619" y="2858005"/>
            <a:ext cx="3080918" cy="1657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3098335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10192" y="6413022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1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92127" y="6535505"/>
              <a:ext cx="528858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C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39557" y="6314403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39556" y="583652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39556" y="4376659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39556" y="4870184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39556" y="535281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76250" y="630443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56466" y="5163443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6466" y="5908371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6466" y="5525386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6466" y="4795076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76250" y="442298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413538" y="5320020"/>
              <a:ext cx="424369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k</a:t>
              </a:r>
              <a:r>
                <a:rPr lang="en-US" sz="1100" baseline="-25000" dirty="0">
                  <a:latin typeface="Helvetica"/>
                  <a:cs typeface="Helvetica"/>
                </a:rPr>
                <a:t>f</a:t>
              </a:r>
              <a:r>
                <a:rPr lang="en-US" sz="1100" dirty="0">
                  <a:latin typeface="Helvetica"/>
                  <a:cs typeface="Helvetica"/>
                </a:rPr>
                <a:t>/k</a:t>
              </a:r>
              <a:r>
                <a:rPr lang="en-US" sz="1100" baseline="-25000" dirty="0">
                  <a:latin typeface="Helvetica"/>
                  <a:cs typeface="Helvetica"/>
                </a:rPr>
                <a:t>b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29712" y="4259054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9928" y="3222582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09928" y="3894349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09928" y="3542719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2344" y="2906817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305639" y="3508910"/>
              <a:ext cx="64017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M</a:t>
              </a:r>
              <a:r>
                <a:rPr lang="en-US" sz="1100" baseline="30000" dirty="0">
                  <a:latin typeface="Helvetica"/>
                  <a:cs typeface="Helvetica"/>
                </a:rPr>
                <a:t>ss</a:t>
              </a:r>
              <a:r>
                <a:rPr lang="en-US" sz="1100" baseline="-25000" dirty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760128" y="4213564"/>
              <a:ext cx="64017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M</a:t>
              </a:r>
              <a:r>
                <a:rPr lang="en-US" sz="1100" baseline="30000" dirty="0">
                  <a:latin typeface="Helvetica"/>
                  <a:cs typeface="Helvetica"/>
                </a:rPr>
                <a:t>ss</a:t>
              </a:r>
              <a:r>
                <a:rPr lang="en-US" sz="1100" baseline="-25000" dirty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4784" y="2557247"/>
              <a:ext cx="306747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4784" y="4329711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B</a:t>
              </a:r>
              <a:endParaRPr lang="en-US" b="1" dirty="0">
                <a:latin typeface="Arial"/>
                <a:cs typeface="Arial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041145" y="3789881"/>
              <a:ext cx="248355" cy="94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318851" y="3754954"/>
              <a:ext cx="0" cy="62574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392763" y="3982240"/>
              <a:ext cx="792964" cy="2521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Threshold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69475" y="4150696"/>
              <a:ext cx="332382" cy="359840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C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5771" y="4708443"/>
              <a:ext cx="2389632" cy="1548766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 flipV="1">
              <a:off x="5501734" y="5667296"/>
              <a:ext cx="0" cy="472916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5176075" y="6107391"/>
              <a:ext cx="229871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555051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0.2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81058" y="6107391"/>
              <a:ext cx="332395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0.4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05111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0.6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33333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0.8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15382" y="6107386"/>
              <a:ext cx="229871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17881" y="6229881"/>
              <a:ext cx="441505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b="1" dirty="0">
                  <a:latin typeface="Arial"/>
                  <a:cs typeface="Arial"/>
                </a:rPr>
                <a:t>k</a:t>
              </a:r>
              <a:r>
                <a:rPr lang="en-US" sz="900" b="1" baseline="-25000" dirty="0">
                  <a:latin typeface="Arial"/>
                  <a:cs typeface="Arial"/>
                </a:rPr>
                <a:t>f  </a:t>
              </a:r>
              <a:r>
                <a:rPr lang="en-US" sz="900" b="1" dirty="0">
                  <a:latin typeface="Arial"/>
                  <a:cs typeface="Arial"/>
                </a:rPr>
                <a:t>/k</a:t>
              </a:r>
              <a:r>
                <a:rPr lang="en-US" sz="900" b="1" baseline="-25000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4441791" y="5339425"/>
              <a:ext cx="1063364" cy="221341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Hill coefficient (n)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106230" y="6032972"/>
              <a:ext cx="229817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106230" y="4923050"/>
              <a:ext cx="229817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3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06410" y="5365402"/>
              <a:ext cx="332340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2.6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006410" y="4697364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3.2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06410" y="5143677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2.8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06410" y="5578190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2.4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006410" y="5798363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2.2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0822" y="4554407"/>
              <a:ext cx="853440" cy="502199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58" name="Straight Connector 57"/>
            <p:cNvCxnSpPr/>
            <p:nvPr/>
          </p:nvCxnSpPr>
          <p:spPr>
            <a:xfrm flipV="1">
              <a:off x="5714213" y="5443276"/>
              <a:ext cx="0" cy="696937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933721" y="5279159"/>
              <a:ext cx="0" cy="861054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6146200" y="5188894"/>
              <a:ext cx="0" cy="951318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6355174" y="5123247"/>
              <a:ext cx="0" cy="1016965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567653" y="5049395"/>
              <a:ext cx="0" cy="1090817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6787161" y="4991954"/>
              <a:ext cx="0" cy="1148258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999640" y="4959130"/>
              <a:ext cx="0" cy="118108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210369" y="4909895"/>
              <a:ext cx="0" cy="122375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90720" y="0"/>
            <a:ext cx="8410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Myddosome formation produce threshold in signaling activation </a:t>
            </a:r>
            <a:endParaRPr lang="en-US" sz="2400" b="1" dirty="0"/>
          </a:p>
        </p:txBody>
      </p:sp>
      <p:grpSp>
        <p:nvGrpSpPr>
          <p:cNvPr id="71" name="Group 70"/>
          <p:cNvGrpSpPr/>
          <p:nvPr/>
        </p:nvGrpSpPr>
        <p:grpSpPr>
          <a:xfrm>
            <a:off x="661490" y="823977"/>
            <a:ext cx="6908407" cy="1790797"/>
            <a:chOff x="661490" y="823977"/>
            <a:chExt cx="6908407" cy="17907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343" y="1193309"/>
              <a:ext cx="3571349" cy="14156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5283" y="982630"/>
              <a:ext cx="2074614" cy="157461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661490" y="82397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094529" y="2245442"/>
              <a:ext cx="855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Output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79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1813</TotalTime>
  <Words>891</Words>
  <Application>Microsoft Macintosh PowerPoint</Application>
  <PresentationFormat>On-screen Show (4:3)</PresentationFormat>
  <Paragraphs>388</Paragraphs>
  <Slides>14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Cheng</dc:creator>
  <cp:lastModifiedBy>zhang Cheng</cp:lastModifiedBy>
  <cp:revision>144</cp:revision>
  <dcterms:created xsi:type="dcterms:W3CDTF">2013-12-10T17:49:57Z</dcterms:created>
  <dcterms:modified xsi:type="dcterms:W3CDTF">2014-03-10T19:47:04Z</dcterms:modified>
</cp:coreProperties>
</file>